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Default Extension="vml" ContentType="application/vnd.openxmlformats-officedocument.vmlDrawing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Default Extension="xlsx" ContentType="application/vnd.openxmlformats-officedocument.spreadsheetml.sheet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321" r:id="rId2"/>
    <p:sldId id="271" r:id="rId3"/>
    <p:sldId id="274" r:id="rId4"/>
    <p:sldId id="275" r:id="rId5"/>
    <p:sldId id="277" r:id="rId6"/>
    <p:sldId id="276" r:id="rId7"/>
    <p:sldId id="278" r:id="rId8"/>
    <p:sldId id="279" r:id="rId9"/>
    <p:sldId id="281" r:id="rId10"/>
  </p:sldIdLst>
  <p:sldSz cx="9144000" cy="6858000" type="letter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2E96CF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5441" autoAdjust="0"/>
    <p:restoredTop sz="94674" autoAdjust="0"/>
  </p:normalViewPr>
  <p:slideViewPr>
    <p:cSldViewPr snapToGrid="0" snapToObjects="1">
      <p:cViewPr>
        <p:scale>
          <a:sx n="73" d="100"/>
          <a:sy n="73" d="100"/>
        </p:scale>
        <p:origin x="-2724" y="-106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 snapToObjects="1">
      <p:cViewPr varScale="1">
        <p:scale>
          <a:sx n="52" d="100"/>
          <a:sy n="52" d="100"/>
        </p:scale>
        <p:origin x="-2892" y="-108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e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e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A6D001F-9F8D-4F51-9F03-6F8771CF998B}" type="datetimeFigureOut">
              <a:rPr lang="es-MX" smtClean="0"/>
              <a:pPr/>
              <a:t>23/09/2025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51DCB71-C303-4AA0-9B63-E9C37920F90B}" type="slidenum">
              <a:rPr lang="es-MX" smtClean="0"/>
              <a:pPr/>
              <a:t>‹Nº›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17C21EB-CBC8-4401-97F9-0754550BF3E0}" type="datetimeFigureOut">
              <a:rPr lang="es-MX" smtClean="0"/>
              <a:pPr/>
              <a:t>23/09/2025</a:t>
            </a:fld>
            <a:endParaRPr lang="es-MX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F58F95A-40F3-4DED-8F60-B79DF8668F85}" type="slidenum">
              <a:rPr lang="es-MX" smtClean="0"/>
              <a:pPr/>
              <a:t>‹Nº›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1143000" y="687388"/>
            <a:ext cx="4570413" cy="3427412"/>
          </a:xfrm>
        </p:spPr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DC1082F-6BF0-4E2C-AAC9-0E5251F0D7F7}" type="slidenum">
              <a:rPr lang="es-ES_tradnl" smtClean="0"/>
              <a:pPr>
                <a:defRPr/>
              </a:pPr>
              <a:t>1</a:t>
            </a:fld>
            <a:endParaRPr lang="es-ES_tradnl" dirty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xmlns="" val="359561457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1143000" y="687388"/>
            <a:ext cx="4570413" cy="3427412"/>
          </a:xfrm>
        </p:spPr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DC1082F-6BF0-4E2C-AAC9-0E5251F0D7F7}" type="slidenum">
              <a:rPr lang="es-ES_tradnl" smtClean="0"/>
              <a:pPr>
                <a:defRPr/>
              </a:pPr>
              <a:t>2</a:t>
            </a:fld>
            <a:endParaRPr lang="es-ES_tradnl" dirty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xmlns="" val="359561457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1143000" y="687388"/>
            <a:ext cx="4570413" cy="3427412"/>
          </a:xfrm>
        </p:spPr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DC1082F-6BF0-4E2C-AAC9-0E5251F0D7F7}" type="slidenum">
              <a:rPr lang="es-ES_tradnl" smtClean="0"/>
              <a:pPr>
                <a:defRPr/>
              </a:pPr>
              <a:t>3</a:t>
            </a:fld>
            <a:endParaRPr lang="es-ES_tradnl" dirty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xmlns="" val="205036237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1143000" y="687388"/>
            <a:ext cx="4570413" cy="3427412"/>
          </a:xfrm>
        </p:spPr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DC1082F-6BF0-4E2C-AAC9-0E5251F0D7F7}" type="slidenum">
              <a:rPr lang="es-ES_tradnl" smtClean="0"/>
              <a:pPr>
                <a:defRPr/>
              </a:pPr>
              <a:t>4</a:t>
            </a:fld>
            <a:endParaRPr lang="es-ES_tradnl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357892594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1143000" y="687388"/>
            <a:ext cx="4570413" cy="3427412"/>
          </a:xfrm>
        </p:spPr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DC1082F-6BF0-4E2C-AAC9-0E5251F0D7F7}" type="slidenum">
              <a:rPr lang="es-ES_tradnl" smtClean="0"/>
              <a:pPr>
                <a:defRPr/>
              </a:pPr>
              <a:t>5</a:t>
            </a:fld>
            <a:endParaRPr lang="es-ES_tradnl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203441819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1143000" y="687388"/>
            <a:ext cx="4570413" cy="3427412"/>
          </a:xfrm>
        </p:spPr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DC1082F-6BF0-4E2C-AAC9-0E5251F0D7F7}" type="slidenum">
              <a:rPr lang="es-ES_tradnl" smtClean="0"/>
              <a:pPr>
                <a:defRPr/>
              </a:pPr>
              <a:t>6</a:t>
            </a:fld>
            <a:endParaRPr lang="es-ES_tradnl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25925868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1143000" y="687388"/>
            <a:ext cx="4570413" cy="3427412"/>
          </a:xfrm>
        </p:spPr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DC1082F-6BF0-4E2C-AAC9-0E5251F0D7F7}" type="slidenum">
              <a:rPr lang="es-ES_tradnl" smtClean="0"/>
              <a:pPr>
                <a:defRPr/>
              </a:pPr>
              <a:t>7</a:t>
            </a:fld>
            <a:endParaRPr lang="es-ES_tradnl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408571895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1143000" y="687388"/>
            <a:ext cx="4570413" cy="3427412"/>
          </a:xfrm>
        </p:spPr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DC1082F-6BF0-4E2C-AAC9-0E5251F0D7F7}" type="slidenum">
              <a:rPr lang="es-ES_tradnl" smtClean="0"/>
              <a:pPr>
                <a:defRPr/>
              </a:pPr>
              <a:t>8</a:t>
            </a:fld>
            <a:endParaRPr lang="es-ES_tradnl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338941653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1143000" y="687388"/>
            <a:ext cx="4570413" cy="3427412"/>
          </a:xfrm>
        </p:spPr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DC1082F-6BF0-4E2C-AAC9-0E5251F0D7F7}" type="slidenum">
              <a:rPr lang="es-ES_tradnl" smtClean="0"/>
              <a:pPr>
                <a:defRPr/>
              </a:pPr>
              <a:t>9</a:t>
            </a:fld>
            <a:endParaRPr lang="es-ES_tradnl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4309712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xmlns="" id="{3AEBD3FF-8AA2-744A-BA52-1D46DDFF60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F4B797-69FB-C541-B6FE-6EDAC61EB2D2}" type="datetimeFigureOut">
              <a:rPr lang="es-MX" smtClean="0"/>
              <a:pPr/>
              <a:t>23/09/2025</a:t>
            </a:fld>
            <a:endParaRPr lang="es-MX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xmlns="" id="{09C0D103-F0C5-4645-899B-F1F5BF9872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xmlns="" id="{BC4397B9-DCC7-2E45-A036-3E113EBD5F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B384E-B0C3-B441-9AA5-FDFC4C16584C}" type="slidenum">
              <a:rPr lang="es-MX" smtClean="0"/>
              <a:pPr/>
              <a:t>‹Nº›</a:t>
            </a:fld>
            <a:endParaRPr lang="es-MX"/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xmlns="" id="{FFB64F17-A758-3943-AA32-36E5E4F453C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8108" y="69522"/>
            <a:ext cx="536702" cy="714778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6" name="Conector recto 6">
            <a:extLst>
              <a:ext uri="{FF2B5EF4-FFF2-40B4-BE49-F238E27FC236}">
                <a16:creationId xmlns:a16="http://schemas.microsoft.com/office/drawing/2014/main" xmlns="" id="{070CD3CE-9C49-0845-93FB-DE13E3035954}"/>
              </a:ext>
            </a:extLst>
          </p:cNvPr>
          <p:cNvCxnSpPr>
            <a:cxnSpLocks/>
          </p:cNvCxnSpPr>
          <p:nvPr userDrawn="1"/>
        </p:nvCxnSpPr>
        <p:spPr>
          <a:xfrm>
            <a:off x="718459" y="190039"/>
            <a:ext cx="0" cy="511916"/>
          </a:xfrm>
          <a:prstGeom prst="line">
            <a:avLst/>
          </a:prstGeom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" name="CuadroTexto 8">
            <a:extLst>
              <a:ext uri="{FF2B5EF4-FFF2-40B4-BE49-F238E27FC236}">
                <a16:creationId xmlns:a16="http://schemas.microsoft.com/office/drawing/2014/main" xmlns="" id="{E86F24AB-960F-8143-8141-F6CB4C915CCA}"/>
              </a:ext>
            </a:extLst>
          </p:cNvPr>
          <p:cNvSpPr txBox="1"/>
          <p:nvPr userDrawn="1"/>
        </p:nvSpPr>
        <p:spPr>
          <a:xfrm>
            <a:off x="758276" y="253794"/>
            <a:ext cx="343514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600" dirty="0">
                <a:solidFill>
                  <a:schemeClr val="tx1">
                    <a:lumMod val="50000"/>
                    <a:lumOff val="50000"/>
                  </a:schemeClr>
                </a:solidFill>
                <a:latin typeface="Trajan Pro" panose="02020502050506020301" pitchFamily="18" charset="0"/>
              </a:rPr>
              <a:t>Hospital Civil de Guadalajara</a:t>
            </a:r>
          </a:p>
        </p:txBody>
      </p:sp>
      <p:pic>
        <p:nvPicPr>
          <p:cNvPr id="8" name="Imagen 13">
            <a:extLst>
              <a:ext uri="{FF2B5EF4-FFF2-40B4-BE49-F238E27FC236}">
                <a16:creationId xmlns:a16="http://schemas.microsoft.com/office/drawing/2014/main" xmlns="" id="{002C7363-425A-8241-A822-89214DED9101}"/>
              </a:ext>
            </a:extLst>
          </p:cNvPr>
          <p:cNvPicPr preferRelativeResize="0">
            <a:picLocks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9010650" y="6258564"/>
            <a:ext cx="133350" cy="601200"/>
          </a:xfrm>
          <a:prstGeom prst="rect">
            <a:avLst/>
          </a:prstGeom>
        </p:spPr>
      </p:pic>
      <p:pic>
        <p:nvPicPr>
          <p:cNvPr id="9" name="Imagen 15">
            <a:extLst>
              <a:ext uri="{FF2B5EF4-FFF2-40B4-BE49-F238E27FC236}">
                <a16:creationId xmlns:a16="http://schemas.microsoft.com/office/drawing/2014/main" xmlns="" id="{3B064235-1693-AC43-8CAC-7ABFF2E419C9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8005005" y="6373723"/>
            <a:ext cx="848980" cy="433482"/>
          </a:xfrm>
          <a:prstGeom prst="rect">
            <a:avLst/>
          </a:prstGeom>
          <a:noFill/>
          <a:ln>
            <a:noFill/>
          </a:ln>
        </p:spPr>
      </p:pic>
      <p:sp>
        <p:nvSpPr>
          <p:cNvPr id="10" name="Paralelogramo 17">
            <a:extLst>
              <a:ext uri="{FF2B5EF4-FFF2-40B4-BE49-F238E27FC236}">
                <a16:creationId xmlns:a16="http://schemas.microsoft.com/office/drawing/2014/main" xmlns="" id="{A978073B-876B-5C44-8718-F8BBC600B044}"/>
              </a:ext>
            </a:extLst>
          </p:cNvPr>
          <p:cNvSpPr/>
          <p:nvPr userDrawn="1"/>
        </p:nvSpPr>
        <p:spPr>
          <a:xfrm>
            <a:off x="286603" y="848288"/>
            <a:ext cx="8567382" cy="360000"/>
          </a:xfrm>
          <a:prstGeom prst="parallelogram">
            <a:avLst/>
          </a:prstGeom>
          <a:solidFill>
            <a:srgbClr val="2E96C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1" name="10 CuadroTexto"/>
          <p:cNvSpPr txBox="1"/>
          <p:nvPr userDrawn="1"/>
        </p:nvSpPr>
        <p:spPr>
          <a:xfrm>
            <a:off x="4182790" y="243161"/>
            <a:ext cx="49065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9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Trajan Pro" panose="02020502050506020301" pitchFamily="18" charset="0"/>
              </a:rPr>
              <a:t>201° REUNIÓN ORDINARIA DE COMITÉ DE ADMINISTRACIÓN HOSPITALARIA</a:t>
            </a:r>
          </a:p>
          <a:p>
            <a:pPr marL="0" marR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s-MX" sz="9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Trajan Pro" panose="02020502050506020301" pitchFamily="18" charset="0"/>
              </a:rPr>
              <a:t>AVANCE PRESUPUESTAL AL 31 DE AGOSTO DE 2023</a:t>
            </a:r>
            <a:endParaRPr lang="es-MX" sz="900" dirty="0">
              <a:solidFill>
                <a:schemeClr val="tx1">
                  <a:lumMod val="50000"/>
                  <a:lumOff val="50000"/>
                </a:schemeClr>
              </a:solidFill>
              <a:latin typeface="Trajan Pro" panose="02020502050506020301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1183916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CD80F8ED-13A9-5E48-B278-5636DEE742F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xmlns="" id="{32AD6A8D-196A-F940-A5D9-9C53206E5F5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xmlns="" id="{CD6D3751-D18C-6349-8C64-FF0803D5FC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F4B797-69FB-C541-B6FE-6EDAC61EB2D2}" type="datetimeFigureOut">
              <a:rPr lang="es-MX" smtClean="0"/>
              <a:pPr/>
              <a:t>23/09/2025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xmlns="" id="{95DC5338-D7A3-9C4A-A387-A786AC4AF0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xmlns="" id="{B5A30BED-F314-E74B-A9AD-129CBD7E6B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B384E-B0C3-B441-9AA5-FDFC4C16584C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="" xmlns:p14="http://schemas.microsoft.com/office/powerpoint/2010/main" val="14357092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xmlns="" id="{9188E451-A752-FB49-802B-0C644692CF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xmlns="" id="{AA86B138-0352-1F4D-85A6-55509A33508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r>
              <a:rPr lang="es-ES" dirty="0"/>
              <a:t>Editar los estilos de texto del patrón
Segundo nivel
Tercer nivel
Cuarto nivel
Quinto nivel</a:t>
            </a:r>
            <a:endParaRPr lang="es-MX" dirty="0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xmlns="" id="{26928EC0-311C-B644-BE97-F6548395912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F4B797-69FB-C541-B6FE-6EDAC61EB2D2}" type="datetimeFigureOut">
              <a:rPr lang="es-MX" smtClean="0"/>
              <a:pPr/>
              <a:t>23/09/2025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xmlns="" id="{13010BD9-A10F-6347-A7E3-E2EB6640E04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xmlns="" id="{43457F6D-ED9D-A940-A99E-1A6E796A097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9B384E-B0C3-B441-9AA5-FDFC4C16584C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="" xmlns:p14="http://schemas.microsoft.com/office/powerpoint/2010/main" val="39276763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  <p:sldLayoutId id="2147483649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4" Type="http://schemas.openxmlformats.org/officeDocument/2006/relationships/package" Target="../embeddings/Hoja_de_c_lculo_de_Microsoft_Office_Excel1.xlsx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.vml"/><Relationship Id="rId4" Type="http://schemas.openxmlformats.org/officeDocument/2006/relationships/package" Target="../embeddings/Hoja_de_c_lculo_de_Microsoft_Office_Excel2.xlsx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3.vml"/><Relationship Id="rId4" Type="http://schemas.openxmlformats.org/officeDocument/2006/relationships/package" Target="../embeddings/Hoja_de_c_lculo_de_Microsoft_Office_Excel3.xlsx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4.vml"/><Relationship Id="rId4" Type="http://schemas.openxmlformats.org/officeDocument/2006/relationships/package" Target="../embeddings/Hoja_de_c_lculo_de_Microsoft_Office_Excel4.xlsx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5.vml"/><Relationship Id="rId4" Type="http://schemas.openxmlformats.org/officeDocument/2006/relationships/package" Target="../embeddings/Hoja_de_c_lculo_de_Microsoft_Office_Excel5.xlsx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6.vml"/><Relationship Id="rId4" Type="http://schemas.openxmlformats.org/officeDocument/2006/relationships/package" Target="../embeddings/Hoja_de_c_lculo_de_Microsoft_Office_Excel6.xlsx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7.vml"/><Relationship Id="rId4" Type="http://schemas.openxmlformats.org/officeDocument/2006/relationships/package" Target="../embeddings/Hoja_de_c_lculo_de_Microsoft_Office_Excel7.xlsx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8.vml"/><Relationship Id="rId4" Type="http://schemas.openxmlformats.org/officeDocument/2006/relationships/package" Target="../embeddings/Hoja_de_c_lculo_de_Microsoft_Office_Excel8.xlsx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9.vml"/><Relationship Id="rId4" Type="http://schemas.openxmlformats.org/officeDocument/2006/relationships/package" Target="../embeddings/Hoja_de_c_lculo_de_Microsoft_Office_Excel9.xlsx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3019" name="Object 11"/>
          <p:cNvGraphicFramePr>
            <a:graphicFrameLocks noChangeAspect="1"/>
          </p:cNvGraphicFramePr>
          <p:nvPr/>
        </p:nvGraphicFramePr>
        <p:xfrm>
          <a:off x="157155" y="1907169"/>
          <a:ext cx="8829675" cy="3562350"/>
        </p:xfrm>
        <a:graphic>
          <a:graphicData uri="http://schemas.openxmlformats.org/presentationml/2006/ole">
            <p:oleObj spid="_x0000_s43019" name="Hoja de cálculo" r:id="rId4" imgW="8829766" imgH="3562313" progId="Excel.Sheet.12">
              <p:embed/>
            </p:oleObj>
          </a:graphicData>
        </a:graphic>
      </p:graphicFrame>
      <p:sp>
        <p:nvSpPr>
          <p:cNvPr id="9" name="Text Box 3"/>
          <p:cNvSpPr txBox="1">
            <a:spLocks noChangeArrowheads="1"/>
          </p:cNvSpPr>
          <p:nvPr/>
        </p:nvSpPr>
        <p:spPr bwMode="auto">
          <a:xfrm>
            <a:off x="0" y="864760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s-MX" sz="1400" dirty="0" smtClean="0">
                <a:solidFill>
                  <a:schemeClr val="bg1"/>
                </a:solidFill>
                <a:latin typeface="Trajan Pro" panose="02020502050506020301" pitchFamily="18" charset="0"/>
              </a:rPr>
              <a:t>REPORTE ANALÍTICO DE INGRESOS AL 31 DE AGOSTO DE 2023</a:t>
            </a:r>
            <a:endParaRPr lang="es-MX" sz="1400" dirty="0">
              <a:solidFill>
                <a:schemeClr val="bg1"/>
              </a:solidFill>
              <a:latin typeface="Trajan Pro" panose="02020502050506020301" pitchFamily="18" charset="0"/>
            </a:endParaRPr>
          </a:p>
        </p:txBody>
      </p:sp>
      <p:sp>
        <p:nvSpPr>
          <p:cNvPr id="7" name="1 Marcador de número de diapositiva"/>
          <p:cNvSpPr>
            <a:spLocks noGrp="1"/>
          </p:cNvSpPr>
          <p:nvPr>
            <p:ph type="sldNum" sz="quarter" idx="4294967295"/>
          </p:nvPr>
        </p:nvSpPr>
        <p:spPr>
          <a:xfrm>
            <a:off x="4152035" y="6567393"/>
            <a:ext cx="904875" cy="235189"/>
          </a:xfrm>
          <a:prstGeom prst="rect">
            <a:avLst/>
          </a:prstGeom>
        </p:spPr>
        <p:txBody>
          <a:bodyPr/>
          <a:lstStyle/>
          <a:p>
            <a:pPr algn="ctr"/>
            <a:fld id="{333A8127-744A-49B2-8D75-3A277263C564}" type="slidenum">
              <a:rPr lang="es-ES" sz="1200" b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pPr algn="ctr"/>
              <a:t>1</a:t>
            </a:fld>
            <a:endParaRPr lang="es-ES" sz="1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80324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7679" name="Object 31"/>
          <p:cNvGraphicFramePr>
            <a:graphicFrameLocks noChangeAspect="1"/>
          </p:cNvGraphicFramePr>
          <p:nvPr/>
        </p:nvGraphicFramePr>
        <p:xfrm>
          <a:off x="157163" y="2774360"/>
          <a:ext cx="8829675" cy="1152525"/>
        </p:xfrm>
        <a:graphic>
          <a:graphicData uri="http://schemas.openxmlformats.org/presentationml/2006/ole">
            <p:oleObj spid="_x0000_s27679" name="Hoja de cálculo" r:id="rId4" imgW="8829766" imgH="1152616" progId="Excel.Sheet.12">
              <p:embed/>
            </p:oleObj>
          </a:graphicData>
        </a:graphic>
      </p:graphicFrame>
      <p:sp>
        <p:nvSpPr>
          <p:cNvPr id="9" name="Text Box 3"/>
          <p:cNvSpPr txBox="1">
            <a:spLocks noChangeArrowheads="1"/>
          </p:cNvSpPr>
          <p:nvPr/>
        </p:nvSpPr>
        <p:spPr bwMode="auto">
          <a:xfrm>
            <a:off x="0" y="864760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s-MX" sz="1400" dirty="0" smtClean="0">
                <a:solidFill>
                  <a:schemeClr val="bg1"/>
                </a:solidFill>
                <a:latin typeface="Trajan Pro" panose="02020502050506020301" pitchFamily="18" charset="0"/>
              </a:rPr>
              <a:t>REPORTE ANALÍTICO DE INGRESOS AL 31 DE AGOSTO DE 2023</a:t>
            </a:r>
            <a:endParaRPr lang="es-MX" sz="1400" dirty="0">
              <a:solidFill>
                <a:schemeClr val="bg1"/>
              </a:solidFill>
              <a:latin typeface="Trajan Pro" panose="02020502050506020301" pitchFamily="18" charset="0"/>
            </a:endParaRPr>
          </a:p>
        </p:txBody>
      </p:sp>
      <p:sp>
        <p:nvSpPr>
          <p:cNvPr id="7" name="1 Marcador de número de diapositiva"/>
          <p:cNvSpPr>
            <a:spLocks noGrp="1"/>
          </p:cNvSpPr>
          <p:nvPr>
            <p:ph type="sldNum" sz="quarter" idx="4294967295"/>
          </p:nvPr>
        </p:nvSpPr>
        <p:spPr>
          <a:xfrm>
            <a:off x="4152035" y="6567393"/>
            <a:ext cx="904875" cy="235189"/>
          </a:xfrm>
          <a:prstGeom prst="rect">
            <a:avLst/>
          </a:prstGeom>
        </p:spPr>
        <p:txBody>
          <a:bodyPr/>
          <a:lstStyle/>
          <a:p>
            <a:pPr algn="ctr"/>
            <a:fld id="{333A8127-744A-49B2-8D75-3A277263C564}" type="slidenum">
              <a:rPr lang="es-ES" sz="1200" b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pPr algn="ctr"/>
              <a:t>2</a:t>
            </a:fld>
            <a:endParaRPr lang="es-ES" sz="1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80324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3581" name="Object 29"/>
          <p:cNvGraphicFramePr>
            <a:graphicFrameLocks noChangeAspect="1"/>
          </p:cNvGraphicFramePr>
          <p:nvPr/>
        </p:nvGraphicFramePr>
        <p:xfrm>
          <a:off x="392113" y="1909763"/>
          <a:ext cx="8332192" cy="2679700"/>
        </p:xfrm>
        <a:graphic>
          <a:graphicData uri="http://schemas.openxmlformats.org/presentationml/2006/ole">
            <p:oleObj spid="_x0000_s23581" name="Hoja de cálculo" r:id="rId4" imgW="7581829" imgH="2438310" progId="Excel.Sheet.12">
              <p:embed/>
            </p:oleObj>
          </a:graphicData>
        </a:graphic>
      </p:graphicFrame>
      <p:sp>
        <p:nvSpPr>
          <p:cNvPr id="4" name="1 Marcador de número de diapositiva"/>
          <p:cNvSpPr>
            <a:spLocks noGrp="1"/>
          </p:cNvSpPr>
          <p:nvPr>
            <p:ph type="sldNum" sz="quarter" idx="4294967295"/>
          </p:nvPr>
        </p:nvSpPr>
        <p:spPr>
          <a:xfrm>
            <a:off x="4152035" y="6567393"/>
            <a:ext cx="904875" cy="235189"/>
          </a:xfrm>
          <a:prstGeom prst="rect">
            <a:avLst/>
          </a:prstGeom>
        </p:spPr>
        <p:txBody>
          <a:bodyPr/>
          <a:lstStyle/>
          <a:p>
            <a:pPr algn="ctr"/>
            <a:fld id="{333A8127-744A-49B2-8D75-3A277263C564}" type="slidenum">
              <a:rPr lang="es-ES" sz="1200" b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pPr algn="ctr"/>
              <a:t>3</a:t>
            </a:fld>
            <a:endParaRPr lang="es-ES" sz="1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0" y="864760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s-MX" sz="1400" dirty="0" smtClean="0">
                <a:solidFill>
                  <a:schemeClr val="bg1"/>
                </a:solidFill>
                <a:latin typeface="Trajan Pro" panose="02020502050506020301" pitchFamily="18" charset="0"/>
              </a:rPr>
              <a:t>REPORTE DE EGRESOS POR CAPÍTULO DE GASTO AL 31 DE AGOSTO DE 2023</a:t>
            </a:r>
            <a:endParaRPr lang="es-MX" sz="1400" dirty="0">
              <a:solidFill>
                <a:schemeClr val="bg1"/>
              </a:solidFill>
              <a:latin typeface="Trajan Pro" panose="02020502050506020301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613738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1532" name="Object 28"/>
          <p:cNvGraphicFramePr>
            <a:graphicFrameLocks noChangeAspect="1"/>
          </p:cNvGraphicFramePr>
          <p:nvPr/>
        </p:nvGraphicFramePr>
        <p:xfrm>
          <a:off x="392113" y="1909763"/>
          <a:ext cx="8334375" cy="3619500"/>
        </p:xfrm>
        <a:graphic>
          <a:graphicData uri="http://schemas.openxmlformats.org/presentationml/2006/ole">
            <p:oleObj spid="_x0000_s21532" name="Hoja de cálculo" r:id="rId4" imgW="8334424" imgH="3619539" progId="Excel.Sheet.12">
              <p:embed/>
            </p:oleObj>
          </a:graphicData>
        </a:graphic>
      </p:graphicFrame>
      <p:sp>
        <p:nvSpPr>
          <p:cNvPr id="4" name="1 Marcador de número de diapositiva"/>
          <p:cNvSpPr>
            <a:spLocks noGrp="1"/>
          </p:cNvSpPr>
          <p:nvPr>
            <p:ph type="sldNum" sz="quarter" idx="4294967295"/>
          </p:nvPr>
        </p:nvSpPr>
        <p:spPr>
          <a:xfrm>
            <a:off x="4152035" y="6567393"/>
            <a:ext cx="904875" cy="235189"/>
          </a:xfrm>
          <a:prstGeom prst="rect">
            <a:avLst/>
          </a:prstGeom>
        </p:spPr>
        <p:txBody>
          <a:bodyPr/>
          <a:lstStyle/>
          <a:p>
            <a:pPr algn="ctr"/>
            <a:fld id="{333A8127-744A-49B2-8D75-3A277263C564}" type="slidenum">
              <a:rPr lang="es-ES" sz="1200" b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pPr algn="ctr"/>
              <a:t>4</a:t>
            </a:fld>
            <a:endParaRPr lang="es-ES" sz="1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0" y="864760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s-MX" sz="1400" dirty="0" smtClean="0">
                <a:solidFill>
                  <a:schemeClr val="bg1"/>
                </a:solidFill>
                <a:latin typeface="Trajan Pro" panose="02020502050506020301" pitchFamily="18" charset="0"/>
              </a:rPr>
              <a:t>REPORTE DE EGRESOS POR PARTIDA DE GASTO AL 31 DE AGOSTO DE 2023</a:t>
            </a:r>
            <a:endParaRPr lang="es-MX" sz="1400" dirty="0">
              <a:solidFill>
                <a:schemeClr val="bg1"/>
              </a:solidFill>
              <a:latin typeface="Trajan Pro" panose="02020502050506020301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80324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7432" name="Object 24"/>
          <p:cNvGraphicFramePr>
            <a:graphicFrameLocks noChangeAspect="1"/>
          </p:cNvGraphicFramePr>
          <p:nvPr/>
        </p:nvGraphicFramePr>
        <p:xfrm>
          <a:off x="392113" y="1909763"/>
          <a:ext cx="8334375" cy="4086225"/>
        </p:xfrm>
        <a:graphic>
          <a:graphicData uri="http://schemas.openxmlformats.org/presentationml/2006/ole">
            <p:oleObj spid="_x0000_s17432" name="Hoja de cálculo" r:id="rId4" imgW="8334424" imgH="4086255" progId="Excel.Sheet.12">
              <p:embed/>
            </p:oleObj>
          </a:graphicData>
        </a:graphic>
      </p:graphicFrame>
      <p:sp>
        <p:nvSpPr>
          <p:cNvPr id="4" name="1 Marcador de número de diapositiva"/>
          <p:cNvSpPr>
            <a:spLocks noGrp="1"/>
          </p:cNvSpPr>
          <p:nvPr>
            <p:ph type="sldNum" sz="quarter" idx="4294967295"/>
          </p:nvPr>
        </p:nvSpPr>
        <p:spPr>
          <a:xfrm>
            <a:off x="4152035" y="6567393"/>
            <a:ext cx="904875" cy="235189"/>
          </a:xfrm>
          <a:prstGeom prst="rect">
            <a:avLst/>
          </a:prstGeom>
        </p:spPr>
        <p:txBody>
          <a:bodyPr/>
          <a:lstStyle/>
          <a:p>
            <a:pPr algn="ctr"/>
            <a:fld id="{333A8127-744A-49B2-8D75-3A277263C564}" type="slidenum">
              <a:rPr lang="es-ES" sz="1200" b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pPr algn="ctr"/>
              <a:t>5</a:t>
            </a:fld>
            <a:endParaRPr lang="es-ES" sz="1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0" y="864760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s-MX" sz="1400" dirty="0" smtClean="0">
                <a:solidFill>
                  <a:schemeClr val="bg1"/>
                </a:solidFill>
                <a:latin typeface="Trajan Pro" panose="02020502050506020301" pitchFamily="18" charset="0"/>
              </a:rPr>
              <a:t>REPORTE DE EGRESOS POR PARTIDA DE GASTO AL 31 DE AGOSTO DE 2023</a:t>
            </a:r>
            <a:endParaRPr lang="es-MX" sz="1400" dirty="0">
              <a:solidFill>
                <a:schemeClr val="bg1"/>
              </a:solidFill>
              <a:latin typeface="Trajan Pro" panose="02020502050506020301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80324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9480" name="Object 24"/>
          <p:cNvGraphicFramePr>
            <a:graphicFrameLocks noChangeAspect="1"/>
          </p:cNvGraphicFramePr>
          <p:nvPr/>
        </p:nvGraphicFramePr>
        <p:xfrm>
          <a:off x="392113" y="1909763"/>
          <a:ext cx="8334375" cy="4276725"/>
        </p:xfrm>
        <a:graphic>
          <a:graphicData uri="http://schemas.openxmlformats.org/presentationml/2006/ole">
            <p:oleObj spid="_x0000_s19480" name="Hoja de cálculo" r:id="rId4" imgW="8334424" imgH="4276828" progId="Excel.Sheet.12">
              <p:embed/>
            </p:oleObj>
          </a:graphicData>
        </a:graphic>
      </p:graphicFrame>
      <p:sp>
        <p:nvSpPr>
          <p:cNvPr id="4" name="1 Marcador de número de diapositiva"/>
          <p:cNvSpPr>
            <a:spLocks noGrp="1"/>
          </p:cNvSpPr>
          <p:nvPr>
            <p:ph type="sldNum" sz="quarter" idx="4294967295"/>
          </p:nvPr>
        </p:nvSpPr>
        <p:spPr>
          <a:xfrm>
            <a:off x="4152035" y="6567393"/>
            <a:ext cx="904875" cy="235189"/>
          </a:xfrm>
          <a:prstGeom prst="rect">
            <a:avLst/>
          </a:prstGeom>
        </p:spPr>
        <p:txBody>
          <a:bodyPr/>
          <a:lstStyle/>
          <a:p>
            <a:pPr algn="ctr"/>
            <a:fld id="{333A8127-744A-49B2-8D75-3A277263C564}" type="slidenum">
              <a:rPr lang="es-ES" sz="1200" b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pPr algn="ctr"/>
              <a:t>6</a:t>
            </a:fld>
            <a:endParaRPr lang="es-ES" sz="1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0" y="864760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s-MX" sz="1400" dirty="0" smtClean="0">
                <a:solidFill>
                  <a:schemeClr val="bg1"/>
                </a:solidFill>
                <a:latin typeface="Trajan Pro" panose="02020502050506020301" pitchFamily="18" charset="0"/>
              </a:rPr>
              <a:t>REPORTE DE EGRESOS POR PARTIDA DE GASTO AL 31 DE AGOSTO DE 2023</a:t>
            </a:r>
            <a:endParaRPr lang="es-MX" sz="1400" dirty="0">
              <a:solidFill>
                <a:schemeClr val="bg1"/>
              </a:solidFill>
              <a:latin typeface="Trajan Pro" panose="02020502050506020301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80324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386" name="Object 26"/>
          <p:cNvGraphicFramePr>
            <a:graphicFrameLocks noChangeAspect="1"/>
          </p:cNvGraphicFramePr>
          <p:nvPr/>
        </p:nvGraphicFramePr>
        <p:xfrm>
          <a:off x="392113" y="1909763"/>
          <a:ext cx="8334375" cy="3762375"/>
        </p:xfrm>
        <a:graphic>
          <a:graphicData uri="http://schemas.openxmlformats.org/presentationml/2006/ole">
            <p:oleObj spid="_x0000_s15386" name="Hoja de cálculo" r:id="rId4" imgW="8334424" imgH="3762334" progId="Excel.Sheet.12">
              <p:embed/>
            </p:oleObj>
          </a:graphicData>
        </a:graphic>
      </p:graphicFrame>
      <p:sp>
        <p:nvSpPr>
          <p:cNvPr id="4" name="1 Marcador de número de diapositiva"/>
          <p:cNvSpPr>
            <a:spLocks noGrp="1"/>
          </p:cNvSpPr>
          <p:nvPr>
            <p:ph type="sldNum" sz="quarter" idx="4294967295"/>
          </p:nvPr>
        </p:nvSpPr>
        <p:spPr>
          <a:xfrm>
            <a:off x="4152035" y="6567393"/>
            <a:ext cx="904875" cy="235189"/>
          </a:xfrm>
          <a:prstGeom prst="rect">
            <a:avLst/>
          </a:prstGeom>
        </p:spPr>
        <p:txBody>
          <a:bodyPr/>
          <a:lstStyle/>
          <a:p>
            <a:pPr algn="ctr"/>
            <a:fld id="{333A8127-744A-49B2-8D75-3A277263C564}" type="slidenum">
              <a:rPr lang="es-ES" sz="1200" b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pPr algn="ctr"/>
              <a:t>7</a:t>
            </a:fld>
            <a:endParaRPr lang="es-ES" sz="1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0" y="864760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s-MX" sz="1400" dirty="0" smtClean="0">
                <a:solidFill>
                  <a:schemeClr val="bg1"/>
                </a:solidFill>
                <a:latin typeface="Trajan Pro" panose="02020502050506020301" pitchFamily="18" charset="0"/>
              </a:rPr>
              <a:t>REPORTE DE EGRESOS POR PARTIDA DE GASTO AL 31 DE AGOSTO DE 2023</a:t>
            </a:r>
            <a:endParaRPr lang="es-MX" sz="1400" dirty="0">
              <a:solidFill>
                <a:schemeClr val="bg1"/>
              </a:solidFill>
              <a:latin typeface="Trajan Pro" panose="02020502050506020301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80324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336" name="Object 24"/>
          <p:cNvGraphicFramePr>
            <a:graphicFrameLocks noChangeAspect="1"/>
          </p:cNvGraphicFramePr>
          <p:nvPr/>
        </p:nvGraphicFramePr>
        <p:xfrm>
          <a:off x="392113" y="1909763"/>
          <a:ext cx="8334375" cy="3933825"/>
        </p:xfrm>
        <a:graphic>
          <a:graphicData uri="http://schemas.openxmlformats.org/presentationml/2006/ole">
            <p:oleObj spid="_x0000_s13336" name="Hoja de cálculo" r:id="rId4" imgW="8334424" imgH="3933742" progId="Excel.Sheet.12">
              <p:embed/>
            </p:oleObj>
          </a:graphicData>
        </a:graphic>
      </p:graphicFrame>
      <p:sp>
        <p:nvSpPr>
          <p:cNvPr id="4" name="1 Marcador de número de diapositiva"/>
          <p:cNvSpPr>
            <a:spLocks noGrp="1"/>
          </p:cNvSpPr>
          <p:nvPr>
            <p:ph type="sldNum" sz="quarter" idx="4294967295"/>
          </p:nvPr>
        </p:nvSpPr>
        <p:spPr>
          <a:xfrm>
            <a:off x="4152035" y="6567393"/>
            <a:ext cx="904875" cy="235189"/>
          </a:xfrm>
          <a:prstGeom prst="rect">
            <a:avLst/>
          </a:prstGeom>
        </p:spPr>
        <p:txBody>
          <a:bodyPr/>
          <a:lstStyle/>
          <a:p>
            <a:pPr algn="ctr"/>
            <a:fld id="{333A8127-744A-49B2-8D75-3A277263C564}" type="slidenum">
              <a:rPr lang="es-ES" sz="1200" b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pPr algn="ctr"/>
              <a:t>8</a:t>
            </a:fld>
            <a:endParaRPr lang="es-ES" sz="1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0" y="864760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s-MX" sz="1400" dirty="0" smtClean="0">
                <a:solidFill>
                  <a:schemeClr val="bg1"/>
                </a:solidFill>
                <a:latin typeface="Trajan Pro" panose="02020502050506020301" pitchFamily="18" charset="0"/>
              </a:rPr>
              <a:t>REPORTE DE EGRESOS POR PARTIDA DE GASTO AL 31 DE AGOSTO DE 2023</a:t>
            </a:r>
            <a:endParaRPr lang="es-MX" sz="1400" dirty="0">
              <a:solidFill>
                <a:schemeClr val="bg1"/>
              </a:solidFill>
              <a:latin typeface="Trajan Pro" panose="02020502050506020301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80324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243" name="Object 27"/>
          <p:cNvGraphicFramePr>
            <a:graphicFrameLocks noChangeAspect="1"/>
          </p:cNvGraphicFramePr>
          <p:nvPr/>
        </p:nvGraphicFramePr>
        <p:xfrm>
          <a:off x="392113" y="1909763"/>
          <a:ext cx="8334375" cy="4124325"/>
        </p:xfrm>
        <a:graphic>
          <a:graphicData uri="http://schemas.openxmlformats.org/presentationml/2006/ole">
            <p:oleObj spid="_x0000_s9243" name="Hoja de cálculo" r:id="rId4" imgW="8334424" imgH="4124315" progId="Excel.Sheet.12">
              <p:embed/>
            </p:oleObj>
          </a:graphicData>
        </a:graphic>
      </p:graphicFrame>
      <p:sp>
        <p:nvSpPr>
          <p:cNvPr id="4" name="1 Marcador de número de diapositiva"/>
          <p:cNvSpPr>
            <a:spLocks noGrp="1"/>
          </p:cNvSpPr>
          <p:nvPr>
            <p:ph type="sldNum" sz="quarter" idx="4294967295"/>
          </p:nvPr>
        </p:nvSpPr>
        <p:spPr>
          <a:xfrm>
            <a:off x="4152035" y="6567393"/>
            <a:ext cx="904875" cy="235189"/>
          </a:xfrm>
          <a:prstGeom prst="rect">
            <a:avLst/>
          </a:prstGeom>
        </p:spPr>
        <p:txBody>
          <a:bodyPr/>
          <a:lstStyle/>
          <a:p>
            <a:pPr algn="ctr"/>
            <a:fld id="{333A8127-744A-49B2-8D75-3A277263C564}" type="slidenum">
              <a:rPr lang="es-ES" sz="1200" b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pPr algn="ctr"/>
              <a:t>9</a:t>
            </a:fld>
            <a:endParaRPr lang="es-ES" sz="1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0" y="864760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s-MX" sz="1400" dirty="0" smtClean="0">
                <a:solidFill>
                  <a:schemeClr val="bg1"/>
                </a:solidFill>
                <a:latin typeface="Trajan Pro" panose="02020502050506020301" pitchFamily="18" charset="0"/>
              </a:rPr>
              <a:t>REPORTE DE EGRESOS POR PARTIDA DE GASTO AL 31 DE AGOSTO DE 2023</a:t>
            </a:r>
            <a:endParaRPr lang="es-MX" sz="1400" dirty="0">
              <a:solidFill>
                <a:schemeClr val="bg1"/>
              </a:solidFill>
              <a:latin typeface="Trajan Pro" panose="02020502050506020301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80324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1675</TotalTime>
  <Words>129</Words>
  <Application>Microsoft Office PowerPoint</Application>
  <PresentationFormat>Carta (216 x 279 mm)</PresentationFormat>
  <Paragraphs>27</Paragraphs>
  <Slides>9</Slides>
  <Notes>9</Notes>
  <HiddenSlides>0</HiddenSlides>
  <MMClips>0</MMClips>
  <ScaleCrop>false</ScaleCrop>
  <HeadingPairs>
    <vt:vector size="6" baseType="variant">
      <vt:variant>
        <vt:lpstr>Tema</vt:lpstr>
      </vt:variant>
      <vt:variant>
        <vt:i4>1</vt:i4>
      </vt:variant>
      <vt:variant>
        <vt:lpstr>Servidores OLE incrustados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1" baseType="lpstr">
      <vt:lpstr>Tema de Office</vt:lpstr>
      <vt:lpstr>Hoja de cálculo</vt:lpstr>
      <vt:lpstr>Diapositiva 1</vt:lpstr>
      <vt:lpstr>Diapositiva 2</vt:lpstr>
      <vt:lpstr>Diapositiva 3</vt:lpstr>
      <vt:lpstr>Diapositiva 4</vt:lpstr>
      <vt:lpstr>Diapositiva 5</vt:lpstr>
      <vt:lpstr>Diapositiva 6</vt:lpstr>
      <vt:lpstr>Diapositiva 7</vt:lpstr>
      <vt:lpstr>Diapositiva 8</vt:lpstr>
      <vt:lpstr>Diapositiva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Microsoft Office User</dc:creator>
  <cp:lastModifiedBy>HCG</cp:lastModifiedBy>
  <cp:revision>179</cp:revision>
  <dcterms:created xsi:type="dcterms:W3CDTF">2019-08-05T21:51:21Z</dcterms:created>
  <dcterms:modified xsi:type="dcterms:W3CDTF">2025-09-23T15:49:24Z</dcterms:modified>
</cp:coreProperties>
</file>